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63" r:id="rId6"/>
    <p:sldId id="261" r:id="rId7"/>
    <p:sldId id="264" r:id="rId8"/>
    <p:sldId id="262" r:id="rId9"/>
    <p:sldId id="265" r:id="rId10"/>
    <p:sldId id="266" r:id="rId11"/>
    <p:sldId id="271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4660"/>
  </p:normalViewPr>
  <p:slideViewPr>
    <p:cSldViewPr snapToGrid="0">
      <p:cViewPr varScale="1">
        <p:scale>
          <a:sx n="63" d="100"/>
          <a:sy n="63" d="100"/>
        </p:scale>
        <p:origin x="102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1BD92F-EB43-2464-096B-E16D4C7820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E956ADE-8C29-F04D-10CF-9F5B3F7496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E154F9E-426F-77A3-C34E-17E5E6C51B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9EC8AF-867B-4F98-A780-3B298E77A117}" type="datetimeFigureOut">
              <a:rPr lang="zh-CN" altLang="en-US" smtClean="0"/>
              <a:t>2024/9/26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2D1E6B9-9836-EC2D-90F3-FAFA2B3526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D23D0C2-52BC-B127-B1B9-405C9AFF85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1F232-3CC7-46B8-A767-B86A23EE584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52187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EC3A0C-3DEC-9578-6332-138A7CC84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F23827D-8E6C-33A8-8DF8-0704544730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0FFF860-C98F-D33C-3451-5E08C7AA58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9EC8AF-867B-4F98-A780-3B298E77A117}" type="datetimeFigureOut">
              <a:rPr lang="zh-CN" altLang="en-US" smtClean="0"/>
              <a:t>2024/9/26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CA79CAB-82BA-FBC0-F675-698AB12F66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42EAFEC-D5BF-723E-D209-95E499FE89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1F232-3CC7-46B8-A767-B86A23EE584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45371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688DC5EE-1694-EC2C-BD07-94FD3512041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FBE5190-3242-94CA-5B35-F4BCB93384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E68688B-52FB-8193-39D6-20ADD562C9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9EC8AF-867B-4F98-A780-3B298E77A117}" type="datetimeFigureOut">
              <a:rPr lang="zh-CN" altLang="en-US" smtClean="0"/>
              <a:t>2024/9/26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790863E-EDE3-5E5A-2653-95C86A51A7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4073AE3-9E1B-D50E-0F6F-75CFE542D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1F232-3CC7-46B8-A767-B86A23EE584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54860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FAD21C-AE0E-78AA-0D81-15BC112AF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028D5A8-CCC0-018C-F6C8-DBEE19ADA7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CD22857-102F-F605-25F5-060160AA16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9EC8AF-867B-4F98-A780-3B298E77A117}" type="datetimeFigureOut">
              <a:rPr lang="zh-CN" altLang="en-US" smtClean="0"/>
              <a:t>2024/9/26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3A17DC2-FD96-9942-7BD1-7FB8261CC6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675A3C7-89B3-0E83-1700-8D5A87D7C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1F232-3CC7-46B8-A767-B86A23EE584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99931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ACBA2BD-93EF-8684-1B0D-1DE1B49BD1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4846506-4988-CEB3-99DF-CA421B5E78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FB55AB8-C829-29D3-CAB0-0163152E14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9EC8AF-867B-4F98-A780-3B298E77A117}" type="datetimeFigureOut">
              <a:rPr lang="zh-CN" altLang="en-US" smtClean="0"/>
              <a:t>2024/9/26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B58EE72-16F2-228B-B750-BCDCD8331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D94DB83-0F36-F8FE-3597-188BF3505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1F232-3CC7-46B8-A767-B86A23EE584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7525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759F88-229B-6F76-0482-2169B4DD94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672C445-D14B-AA1F-6A4F-3F19C643DB3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FD863AF-5251-6479-98AF-11C05B84A7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1B9EC10-1CB6-021B-89F5-81607402AB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9EC8AF-867B-4F98-A780-3B298E77A117}" type="datetimeFigureOut">
              <a:rPr lang="zh-CN" altLang="en-US" smtClean="0"/>
              <a:t>2024/9/26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05BC6B4-748F-EBD1-260A-588A2FC8A1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9354F75-2D8B-BB5B-CF6A-F2DF6959A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1F232-3CC7-46B8-A767-B86A23EE584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6579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1A8161-1166-B882-CEB4-F9FFDAFDC0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5AB569F-D013-31D4-B1C5-7F006388E3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3317E3E-3990-6EB7-F16A-FC5DD3F701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7BA24F2-142B-C434-250F-F3C58DBFE4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AF51908C-F284-5D58-0E83-3802F25BA57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75EE0DAA-ACDF-6C4F-C22B-08A767FDFF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9EC8AF-867B-4F98-A780-3B298E77A117}" type="datetimeFigureOut">
              <a:rPr lang="zh-CN" altLang="en-US" smtClean="0"/>
              <a:t>2024/9/26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B0278878-A943-6407-FCC1-8344AAA1C4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529A33BB-F0D6-DCD9-7D71-8FA7D45EF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1F232-3CC7-46B8-A767-B86A23EE584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83070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02737A-1BBD-782A-3750-FF7F925A8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538FA66-CEC0-8C31-67C4-84E68E964B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9EC8AF-867B-4F98-A780-3B298E77A117}" type="datetimeFigureOut">
              <a:rPr lang="zh-CN" altLang="en-US" smtClean="0"/>
              <a:t>2024/9/26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7DD3435-A826-255A-EA2F-24798EB0F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4FE1DE6-2862-96A9-E5DB-007943517A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1F232-3CC7-46B8-A767-B86A23EE584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65698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06FE819-2603-7348-F5BC-4EA25962B6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9EC8AF-867B-4F98-A780-3B298E77A117}" type="datetimeFigureOut">
              <a:rPr lang="zh-CN" altLang="en-US" smtClean="0"/>
              <a:t>2024/9/26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122ACA2-80B7-BA79-7AAB-BE7BE54DEC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ACAE42E-14F4-8E83-249B-CEB76DE922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1F232-3CC7-46B8-A767-B86A23EE584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98982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F81275-EAF0-D86D-9C43-7F8AF8219E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6CFE5FE-5930-9538-0DD1-1CEC051B24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A560D76-5743-0251-317C-5FD29AA234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8704B17-4D7F-FA55-4678-B33573507C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9EC8AF-867B-4F98-A780-3B298E77A117}" type="datetimeFigureOut">
              <a:rPr lang="zh-CN" altLang="en-US" smtClean="0"/>
              <a:t>2024/9/26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F8AC099-9329-0E42-1438-8351CC8A76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BB691EC-5378-7240-E27E-349C96B1E9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1F232-3CC7-46B8-A767-B86A23EE584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56238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2B99FF-B038-9D32-34FA-0E243A6DBA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2CCDF902-C7AD-7B99-0D8A-D4673182621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AA8A3AE-9DF7-B0E5-8066-271EA0E894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6F1D2BA-90CB-7EF3-4A2D-AC4FEB2FFF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9EC8AF-867B-4F98-A780-3B298E77A117}" type="datetimeFigureOut">
              <a:rPr lang="zh-CN" altLang="en-US" smtClean="0"/>
              <a:t>2024/9/26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FA87F5D-66EC-6EEB-BAB0-A66BB63FEE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7D622CF-B1AE-8E2B-51CF-A047499D2B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1F232-3CC7-46B8-A767-B86A23EE584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48322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2C3BC8E5-B83F-E921-22C0-FF7A13F2EA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7AD03E8-E04E-822D-1ED0-184558F987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18B842F-63DF-6B1F-AA92-AC49390965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9EC8AF-867B-4F98-A780-3B298E77A117}" type="datetimeFigureOut">
              <a:rPr lang="zh-CN" altLang="en-US" smtClean="0"/>
              <a:t>2024/9/26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DB5EE30-5B70-04D0-0F06-23F6AEC47F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BC3265F-02AE-8BE3-9586-33ED994FBC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11F232-3CC7-46B8-A767-B86A23EE584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90013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13" Type="http://schemas.openxmlformats.org/officeDocument/2006/relationships/image" Target="../media/image16.jpeg"/><Relationship Id="rId18" Type="http://schemas.openxmlformats.org/officeDocument/2006/relationships/image" Target="../media/image21.jpeg"/><Relationship Id="rId3" Type="http://schemas.openxmlformats.org/officeDocument/2006/relationships/image" Target="../media/image6.jpeg"/><Relationship Id="rId21" Type="http://schemas.openxmlformats.org/officeDocument/2006/relationships/image" Target="../media/image24.jpeg"/><Relationship Id="rId7" Type="http://schemas.openxmlformats.org/officeDocument/2006/relationships/image" Target="../media/image10.jpeg"/><Relationship Id="rId12" Type="http://schemas.openxmlformats.org/officeDocument/2006/relationships/image" Target="../media/image15.jpeg"/><Relationship Id="rId17" Type="http://schemas.openxmlformats.org/officeDocument/2006/relationships/image" Target="../media/image20.jpeg"/><Relationship Id="rId2" Type="http://schemas.openxmlformats.org/officeDocument/2006/relationships/image" Target="../media/image5.jpeg"/><Relationship Id="rId16" Type="http://schemas.openxmlformats.org/officeDocument/2006/relationships/image" Target="../media/image19.jpeg"/><Relationship Id="rId20" Type="http://schemas.openxmlformats.org/officeDocument/2006/relationships/image" Target="../media/image2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jpeg"/><Relationship Id="rId11" Type="http://schemas.openxmlformats.org/officeDocument/2006/relationships/image" Target="../media/image14.jpeg"/><Relationship Id="rId5" Type="http://schemas.openxmlformats.org/officeDocument/2006/relationships/image" Target="../media/image8.jpeg"/><Relationship Id="rId15" Type="http://schemas.openxmlformats.org/officeDocument/2006/relationships/image" Target="../media/image18.jpeg"/><Relationship Id="rId10" Type="http://schemas.openxmlformats.org/officeDocument/2006/relationships/image" Target="../media/image13.jpeg"/><Relationship Id="rId19" Type="http://schemas.openxmlformats.org/officeDocument/2006/relationships/image" Target="../media/image22.jpeg"/><Relationship Id="rId4" Type="http://schemas.openxmlformats.org/officeDocument/2006/relationships/image" Target="../media/image7.jpeg"/><Relationship Id="rId9" Type="http://schemas.openxmlformats.org/officeDocument/2006/relationships/image" Target="../media/image12.jpeg"/><Relationship Id="rId14" Type="http://schemas.openxmlformats.org/officeDocument/2006/relationships/image" Target="../media/image1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E506A170-AFCA-A1C0-E981-692D2043A81B}"/>
              </a:ext>
            </a:extLst>
          </p:cNvPr>
          <p:cNvSpPr txBox="1"/>
          <p:nvPr/>
        </p:nvSpPr>
        <p:spPr>
          <a:xfrm>
            <a:off x="652899" y="1645920"/>
            <a:ext cx="10649069" cy="830997"/>
          </a:xfrm>
          <a:prstGeom prst="rect">
            <a:avLst/>
          </a:prstGeom>
          <a:solidFill>
            <a:schemeClr val="accent5">
              <a:lumMod val="50000"/>
              <a:alpha val="56000"/>
            </a:schemeClr>
          </a:solidFill>
        </p:spPr>
        <p:txBody>
          <a:bodyPr wrap="none" rtlCol="0">
            <a:spAutoFit/>
          </a:bodyPr>
          <a:lstStyle/>
          <a:p>
            <a:r>
              <a:rPr lang="zh-CN" altLang="en-US" sz="48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就英法联军远征中国致巴特勒上尉的信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F7EFFA3-462A-18C7-9B0C-6E1BCB7AB61D}"/>
              </a:ext>
            </a:extLst>
          </p:cNvPr>
          <p:cNvSpPr txBox="1"/>
          <p:nvPr/>
        </p:nvSpPr>
        <p:spPr>
          <a:xfrm>
            <a:off x="4977745" y="4243924"/>
            <a:ext cx="2236510" cy="584775"/>
          </a:xfrm>
          <a:prstGeom prst="rect">
            <a:avLst/>
          </a:prstGeom>
          <a:solidFill>
            <a:schemeClr val="accent5">
              <a:lumMod val="50000"/>
              <a:alpha val="56000"/>
            </a:schemeClr>
          </a:solidFill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作者：雨果</a:t>
            </a:r>
          </a:p>
        </p:txBody>
      </p:sp>
    </p:spTree>
    <p:extLst>
      <p:ext uri="{BB962C8B-B14F-4D97-AF65-F5344CB8AC3E}">
        <p14:creationId xmlns:p14="http://schemas.microsoft.com/office/powerpoint/2010/main" val="16209667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40000"/>
                <a:lumOff val="60000"/>
              </a:schemeClr>
            </a:gs>
            <a:gs pos="46000">
              <a:schemeClr val="accent5">
                <a:lumMod val="95000"/>
                <a:lumOff val="5000"/>
              </a:schemeClr>
            </a:gs>
            <a:gs pos="100000">
              <a:schemeClr val="accent5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8E63CB-1441-EA58-BC76-BA51C7465EF6}"/>
              </a:ext>
            </a:extLst>
          </p:cNvPr>
          <p:cNvSpPr txBox="1">
            <a:spLocks/>
          </p:cNvSpPr>
          <p:nvPr/>
        </p:nvSpPr>
        <p:spPr>
          <a:xfrm>
            <a:off x="274320" y="334645"/>
            <a:ext cx="10515600" cy="899795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5000"/>
                  <a:lumOff val="95000"/>
                </a:schemeClr>
              </a:gs>
              <a:gs pos="74000">
                <a:schemeClr val="accent5">
                  <a:lumMod val="45000"/>
                  <a:lumOff val="55000"/>
                </a:schemeClr>
              </a:gs>
              <a:gs pos="83000">
                <a:schemeClr val="accent5">
                  <a:lumMod val="45000"/>
                  <a:lumOff val="55000"/>
                </a:schemeClr>
              </a:gs>
              <a:gs pos="100000">
                <a:schemeClr val="accent5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探究思考二</a:t>
            </a:r>
            <a:r>
              <a:rPr lang="en-US" altLang="zh-CN" dirty="0"/>
              <a:t>——</a:t>
            </a:r>
            <a:r>
              <a:rPr lang="zh-CN" altLang="en-US" dirty="0"/>
              <a:t>作者态度</a:t>
            </a:r>
          </a:p>
          <a:p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CED655A-D89E-5672-DBCA-8D41521E0637}"/>
              </a:ext>
            </a:extLst>
          </p:cNvPr>
          <p:cNvSpPr txBox="1"/>
          <p:nvPr/>
        </p:nvSpPr>
        <p:spPr>
          <a:xfrm>
            <a:off x="640080" y="1802249"/>
            <a:ext cx="10515600" cy="28060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>Ａ．两个来自欧洲的强盗。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en-US" altLang="zh-CN" sz="2400" dirty="0"/>
              <a:t>B</a:t>
            </a:r>
            <a:r>
              <a:rPr lang="zh-CN" altLang="en-US" sz="2400" dirty="0"/>
              <a:t>．从前他们对巴特农神庙怎么干，现在对圆明园也怎么干，不同的是干得更彻底，更漂亮，以至于荡然无存。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en-US" altLang="zh-CN" sz="2400" dirty="0"/>
              <a:t>C.</a:t>
            </a:r>
            <a:r>
              <a:rPr lang="zh-CN" altLang="en-US" sz="2400" dirty="0"/>
              <a:t>我们欧洲人是文明人，中国人在我们的眼中是野蛮人。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en-US" altLang="zh-CN" sz="2400" dirty="0"/>
              <a:t>D.</a:t>
            </a:r>
            <a:r>
              <a:rPr lang="zh-CN" altLang="en-US" sz="2400" dirty="0"/>
              <a:t>丰功伟绩！收获巨大！两个胜利者，一个塞满了腰包，这是看得见的</a:t>
            </a:r>
            <a:r>
              <a:rPr lang="en-US" altLang="zh-CN" sz="2400" dirty="0"/>
              <a:t>……</a:t>
            </a:r>
            <a:endParaRPr lang="zh-CN" altLang="en-US" sz="240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14296A6-7AD3-6C42-CDD4-8B1B4D086969}"/>
              </a:ext>
            </a:extLst>
          </p:cNvPr>
          <p:cNvSpPr txBox="1"/>
          <p:nvPr/>
        </p:nvSpPr>
        <p:spPr>
          <a:xfrm>
            <a:off x="11771681" y="6246505"/>
            <a:ext cx="3834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/>
              <a:t>9</a:t>
            </a: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8386576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40000"/>
                <a:lumOff val="60000"/>
              </a:schemeClr>
            </a:gs>
            <a:gs pos="46000">
              <a:schemeClr val="accent5">
                <a:lumMod val="95000"/>
                <a:lumOff val="5000"/>
              </a:schemeClr>
            </a:gs>
            <a:gs pos="100000">
              <a:schemeClr val="accent5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8E63CB-1441-EA58-BC76-BA51C7465EF6}"/>
              </a:ext>
            </a:extLst>
          </p:cNvPr>
          <p:cNvSpPr txBox="1">
            <a:spLocks/>
          </p:cNvSpPr>
          <p:nvPr/>
        </p:nvSpPr>
        <p:spPr>
          <a:xfrm>
            <a:off x="274320" y="334645"/>
            <a:ext cx="10515600" cy="899795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5000"/>
                  <a:lumOff val="95000"/>
                </a:schemeClr>
              </a:gs>
              <a:gs pos="74000">
                <a:schemeClr val="accent5">
                  <a:lumMod val="45000"/>
                  <a:lumOff val="55000"/>
                </a:schemeClr>
              </a:gs>
              <a:gs pos="83000">
                <a:schemeClr val="accent5">
                  <a:lumMod val="45000"/>
                  <a:lumOff val="55000"/>
                </a:schemeClr>
              </a:gs>
              <a:gs pos="100000">
                <a:schemeClr val="accent5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探究小结</a:t>
            </a:r>
          </a:p>
          <a:p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CED655A-D89E-5672-DBCA-8D41521E0637}"/>
              </a:ext>
            </a:extLst>
          </p:cNvPr>
          <p:cNvSpPr txBox="1"/>
          <p:nvPr/>
        </p:nvSpPr>
        <p:spPr>
          <a:xfrm>
            <a:off x="487680" y="1802249"/>
            <a:ext cx="10515600" cy="29636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355600" algn="l">
              <a:lnSpc>
                <a:spcPct val="150000"/>
              </a:lnSpc>
            </a:pPr>
            <a:r>
              <a:rPr lang="zh-CN" altLang="zh-CN" sz="3200" kern="100" dirty="0">
                <a:effectLst/>
                <a:latin typeface="等线" panose="02010600030101010101" pitchFamily="2" charset="-122"/>
                <a:ea typeface="仿宋" panose="02010609060101010101" pitchFamily="49" charset="-122"/>
                <a:cs typeface="Times New Roman" panose="02020603050405020304" pitchFamily="18" charset="0"/>
              </a:rPr>
              <a:t>对圆明园——＞热情赞美</a:t>
            </a:r>
            <a:endParaRPr lang="zh-CN" altLang="zh-CN" sz="3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355600" algn="l">
              <a:lnSpc>
                <a:spcPct val="150000"/>
              </a:lnSpc>
            </a:pPr>
            <a:r>
              <a:rPr lang="zh-CN" altLang="zh-CN" sz="3200" kern="100" dirty="0">
                <a:effectLst/>
                <a:latin typeface="等线" panose="02010600030101010101" pitchFamily="2" charset="-122"/>
                <a:ea typeface="仿宋" panose="02010609060101010101" pitchFamily="49" charset="-122"/>
                <a:cs typeface="Times New Roman" panose="02020603050405020304" pitchFamily="18" charset="0"/>
              </a:rPr>
              <a:t>对侵略者——＞强烈谴责</a:t>
            </a:r>
            <a:endParaRPr lang="zh-CN" altLang="zh-CN" sz="3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355600" algn="l">
              <a:lnSpc>
                <a:spcPct val="150000"/>
              </a:lnSpc>
            </a:pPr>
            <a:r>
              <a:rPr lang="zh-CN" altLang="zh-CN" sz="3200" kern="100" dirty="0">
                <a:effectLst/>
                <a:latin typeface="等线" panose="02010600030101010101" pitchFamily="2" charset="-122"/>
                <a:ea typeface="仿宋" panose="02010609060101010101" pitchFamily="49" charset="-122"/>
                <a:cs typeface="Times New Roman" panose="02020603050405020304" pitchFamily="18" charset="0"/>
              </a:rPr>
              <a:t>雨果：有公正的立场，有良知，有人道主义精神，对人类的文明成果尊重！</a:t>
            </a:r>
            <a:endParaRPr lang="zh-CN" altLang="zh-CN" sz="3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913E9E1-D995-2E5F-CB64-D5AA44488155}"/>
              </a:ext>
            </a:extLst>
          </p:cNvPr>
          <p:cNvSpPr txBox="1"/>
          <p:nvPr/>
        </p:nvSpPr>
        <p:spPr>
          <a:xfrm>
            <a:off x="11430000" y="6246505"/>
            <a:ext cx="7251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/>
              <a:t>10</a:t>
            </a: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4642382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40000"/>
                <a:lumOff val="60000"/>
              </a:schemeClr>
            </a:gs>
            <a:gs pos="46000">
              <a:schemeClr val="accent5">
                <a:lumMod val="95000"/>
                <a:lumOff val="5000"/>
              </a:schemeClr>
            </a:gs>
            <a:gs pos="100000">
              <a:schemeClr val="accent5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8E63CB-1441-EA58-BC76-BA51C7465EF6}"/>
              </a:ext>
            </a:extLst>
          </p:cNvPr>
          <p:cNvSpPr txBox="1">
            <a:spLocks/>
          </p:cNvSpPr>
          <p:nvPr/>
        </p:nvSpPr>
        <p:spPr>
          <a:xfrm>
            <a:off x="274320" y="334645"/>
            <a:ext cx="10515600" cy="899795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5000"/>
                  <a:lumOff val="95000"/>
                </a:schemeClr>
              </a:gs>
              <a:gs pos="74000">
                <a:schemeClr val="accent5">
                  <a:lumMod val="45000"/>
                  <a:lumOff val="55000"/>
                </a:schemeClr>
              </a:gs>
              <a:gs pos="83000">
                <a:schemeClr val="accent5">
                  <a:lumMod val="45000"/>
                  <a:lumOff val="55000"/>
                </a:schemeClr>
              </a:gs>
              <a:gs pos="100000">
                <a:schemeClr val="accent5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思考探究 </a:t>
            </a:r>
            <a:r>
              <a:rPr lang="en-US" altLang="zh-CN" dirty="0"/>
              <a:t>——</a:t>
            </a:r>
            <a:r>
              <a:rPr lang="zh-CN" altLang="en-US" sz="4400" dirty="0"/>
              <a:t>练</a:t>
            </a:r>
          </a:p>
          <a:p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FA7CB15-3138-7227-0EBC-0AEA3C4580B4}"/>
              </a:ext>
            </a:extLst>
          </p:cNvPr>
          <p:cNvSpPr txBox="1"/>
          <p:nvPr/>
        </p:nvSpPr>
        <p:spPr>
          <a:xfrm>
            <a:off x="1345468" y="3429000"/>
            <a:ext cx="104470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/>
              <a:t>请你给巴特勒回复一条网络短信，表达你的观点。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A3262C8-F607-F05F-7256-062E29AAFBB8}"/>
              </a:ext>
            </a:extLst>
          </p:cNvPr>
          <p:cNvSpPr txBox="1"/>
          <p:nvPr/>
        </p:nvSpPr>
        <p:spPr>
          <a:xfrm>
            <a:off x="3124200" y="1463040"/>
            <a:ext cx="5032147" cy="923330"/>
          </a:xfrm>
          <a:prstGeom prst="rect">
            <a:avLst/>
          </a:prstGeom>
          <a:solidFill>
            <a:srgbClr val="00B050"/>
          </a:solidFill>
        </p:spPr>
        <p:txBody>
          <a:bodyPr wrap="none" rtlCol="0">
            <a:spAutoFit/>
          </a:bodyPr>
          <a:lstStyle/>
          <a:p>
            <a:r>
              <a:rPr lang="zh-CN" altLang="en-US" sz="5400" b="1" dirty="0"/>
              <a:t>大家动手练一练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3DDFB9C-CB06-F14E-B60A-CBC1F9B55908}"/>
              </a:ext>
            </a:extLst>
          </p:cNvPr>
          <p:cNvSpPr txBox="1"/>
          <p:nvPr/>
        </p:nvSpPr>
        <p:spPr>
          <a:xfrm>
            <a:off x="11430000" y="6246505"/>
            <a:ext cx="7251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/>
              <a:t>11</a:t>
            </a:r>
            <a:endParaRPr lang="zh-CN" altLang="en-US" sz="2800" b="1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F02F025-2370-A1D2-36BB-F48FFBDA7FD4}"/>
              </a:ext>
            </a:extLst>
          </p:cNvPr>
          <p:cNvSpPr txBox="1"/>
          <p:nvPr/>
        </p:nvSpPr>
        <p:spPr>
          <a:xfrm>
            <a:off x="1508373" y="4899308"/>
            <a:ext cx="73661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/>
              <a:t>（提示：可以是微信，也可以是手机短信。）</a:t>
            </a:r>
          </a:p>
        </p:txBody>
      </p:sp>
    </p:spTree>
    <p:extLst>
      <p:ext uri="{BB962C8B-B14F-4D97-AF65-F5344CB8AC3E}">
        <p14:creationId xmlns:p14="http://schemas.microsoft.com/office/powerpoint/2010/main" val="21325860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40000"/>
                <a:lumOff val="60000"/>
              </a:schemeClr>
            </a:gs>
            <a:gs pos="46000">
              <a:schemeClr val="accent5">
                <a:lumMod val="95000"/>
                <a:lumOff val="5000"/>
              </a:schemeClr>
            </a:gs>
            <a:gs pos="100000">
              <a:schemeClr val="accent5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8E63CB-1441-EA58-BC76-BA51C7465EF6}"/>
              </a:ext>
            </a:extLst>
          </p:cNvPr>
          <p:cNvSpPr txBox="1">
            <a:spLocks/>
          </p:cNvSpPr>
          <p:nvPr/>
        </p:nvSpPr>
        <p:spPr>
          <a:xfrm>
            <a:off x="274320" y="334645"/>
            <a:ext cx="10515600" cy="899795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5000"/>
                  <a:lumOff val="95000"/>
                </a:schemeClr>
              </a:gs>
              <a:gs pos="74000">
                <a:schemeClr val="accent5">
                  <a:lumMod val="45000"/>
                  <a:lumOff val="55000"/>
                </a:schemeClr>
              </a:gs>
              <a:gs pos="83000">
                <a:schemeClr val="accent5">
                  <a:lumMod val="45000"/>
                  <a:lumOff val="55000"/>
                </a:schemeClr>
              </a:gs>
              <a:gs pos="100000">
                <a:schemeClr val="accent5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拓展思考：从圆明园思考出去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F04FB37-7E47-B4E9-2A14-CFE8FC3AA394}"/>
              </a:ext>
            </a:extLst>
          </p:cNvPr>
          <p:cNvSpPr txBox="1"/>
          <p:nvPr/>
        </p:nvSpPr>
        <p:spPr>
          <a:xfrm>
            <a:off x="106680" y="1379483"/>
            <a:ext cx="11979629" cy="2246769"/>
          </a:xfrm>
          <a:prstGeom prst="rect">
            <a:avLst/>
          </a:prstGeom>
          <a:solidFill>
            <a:schemeClr val="bg1">
              <a:alpha val="4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1860</a:t>
            </a:r>
            <a:r>
              <a:rPr lang="zh-CN" altLang="en-US" sz="2800" dirty="0"/>
              <a:t>年</a:t>
            </a:r>
            <a:r>
              <a:rPr lang="en-US" altLang="zh-CN" sz="2800" dirty="0"/>
              <a:t>10</a:t>
            </a:r>
            <a:r>
              <a:rPr lang="zh-CN" altLang="en-US" sz="2800" dirty="0"/>
              <a:t>月</a:t>
            </a:r>
            <a:r>
              <a:rPr lang="en-US" altLang="zh-CN" sz="2800" dirty="0"/>
              <a:t>18</a:t>
            </a:r>
            <a:r>
              <a:rPr lang="zh-CN" altLang="en-US" sz="2800" dirty="0"/>
              <a:t>日，英法联军进入圆明园，当联军劫掠完毕传令纵火的时候，</a:t>
            </a:r>
            <a:endParaRPr lang="en-US" altLang="zh-CN" sz="2800" dirty="0"/>
          </a:p>
          <a:p>
            <a:r>
              <a:rPr lang="zh-CN" altLang="en-US" sz="2800" dirty="0"/>
              <a:t>各军并无火器，惟有水桶、水锅而已。洋人正为缺少纵火之物而着急之际，</a:t>
            </a:r>
            <a:endParaRPr lang="en-US" altLang="zh-CN" sz="2800" dirty="0"/>
          </a:p>
          <a:p>
            <a:r>
              <a:rPr lang="zh-CN" altLang="en-US" sz="2800" dirty="0"/>
              <a:t>又是海淀华人暨华役，将携来之火线、秫秸一切引火之物齐集以待。联军走</a:t>
            </a:r>
            <a:endParaRPr lang="en-US" altLang="zh-CN" sz="2800" dirty="0"/>
          </a:p>
          <a:p>
            <a:r>
              <a:rPr lang="zh-CN" altLang="en-US" sz="2800" dirty="0"/>
              <a:t>后，周边百姓一哄而上，把皇家园林剩余的东西哄抢个精光。</a:t>
            </a:r>
            <a:endParaRPr lang="en-US" altLang="zh-CN" sz="2800" dirty="0"/>
          </a:p>
          <a:p>
            <a:r>
              <a:rPr lang="en-US" altLang="zh-CN" sz="2800" dirty="0"/>
              <a:t>——</a:t>
            </a:r>
            <a:r>
              <a:rPr lang="zh-CN" altLang="en-US" sz="2800" dirty="0"/>
              <a:t>汪康年：</a:t>
            </a:r>
            <a:r>
              <a:rPr lang="en-US" altLang="zh-CN" sz="2800" dirty="0"/>
              <a:t>《</a:t>
            </a:r>
            <a:r>
              <a:rPr lang="zh-CN" altLang="en-US" sz="2800" dirty="0"/>
              <a:t>记英法联军焚劫圆明园事</a:t>
            </a:r>
            <a:r>
              <a:rPr lang="en-US" altLang="zh-CN" sz="2800" dirty="0"/>
              <a:t>》</a:t>
            </a:r>
            <a:endParaRPr lang="zh-CN" altLang="en-US" sz="28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2CC0C90-DEFF-0BEB-7D28-550D629C719F}"/>
              </a:ext>
            </a:extLst>
          </p:cNvPr>
          <p:cNvSpPr txBox="1"/>
          <p:nvPr/>
        </p:nvSpPr>
        <p:spPr>
          <a:xfrm>
            <a:off x="106679" y="3771295"/>
            <a:ext cx="11979629" cy="1815882"/>
          </a:xfrm>
          <a:prstGeom prst="rect">
            <a:avLst/>
          </a:prstGeom>
          <a:solidFill>
            <a:schemeClr val="bg1">
              <a:alpha val="45000"/>
            </a:schemeClr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800"/>
            </a:lvl1pPr>
          </a:lstStyle>
          <a:p>
            <a:r>
              <a:rPr lang="zh-CN" altLang="en-US" dirty="0"/>
              <a:t>著名诗人龚自珍的儿子龚橙精通英文，但穷困潦倒，当时曾在英法联军中任</a:t>
            </a:r>
            <a:endParaRPr lang="en-US" altLang="zh-CN" dirty="0"/>
          </a:p>
          <a:p>
            <a:r>
              <a:rPr lang="zh-CN" altLang="en-US" dirty="0"/>
              <a:t>翻译混口饭吃。因为跟洋人干活被骂为“汉奸”。晚清小说</a:t>
            </a:r>
            <a:r>
              <a:rPr lang="en-US" altLang="zh-CN" dirty="0"/>
              <a:t>《</a:t>
            </a:r>
            <a:r>
              <a:rPr lang="zh-CN" altLang="en-US" dirty="0"/>
              <a:t>孽海花</a:t>
            </a:r>
            <a:r>
              <a:rPr lang="en-US" altLang="zh-CN" dirty="0"/>
              <a:t>》</a:t>
            </a:r>
            <a:r>
              <a:rPr lang="zh-CN" altLang="en-US" dirty="0"/>
              <a:t>借助他</a:t>
            </a:r>
            <a:endParaRPr lang="en-US" altLang="zh-CN" dirty="0"/>
          </a:p>
          <a:p>
            <a:r>
              <a:rPr lang="zh-CN" altLang="en-US" dirty="0"/>
              <a:t>的口回应：我们本来是良民，上进之路被你们堵死，还被尔等贪官盘剥压</a:t>
            </a:r>
            <a:endParaRPr lang="en-US" altLang="zh-CN" dirty="0"/>
          </a:p>
          <a:p>
            <a:r>
              <a:rPr lang="zh-CN" altLang="en-US" dirty="0"/>
              <a:t>榨，衣食都不全，你看我是汉奸，我看你是国贼！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AB92D93-24CD-CD94-CC8F-A3EABE06E53E}"/>
              </a:ext>
            </a:extLst>
          </p:cNvPr>
          <p:cNvSpPr txBox="1"/>
          <p:nvPr/>
        </p:nvSpPr>
        <p:spPr>
          <a:xfrm>
            <a:off x="90212" y="5777765"/>
            <a:ext cx="11996096" cy="954107"/>
          </a:xfrm>
          <a:prstGeom prst="rect">
            <a:avLst/>
          </a:prstGeom>
          <a:solidFill>
            <a:schemeClr val="bg1">
              <a:alpha val="45000"/>
            </a:schemeClr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800"/>
            </a:lvl1pPr>
          </a:lstStyle>
          <a:p>
            <a:r>
              <a:rPr lang="en-US" altLang="zh-CN" dirty="0"/>
              <a:t>1836</a:t>
            </a:r>
            <a:r>
              <a:rPr lang="zh-CN" altLang="en-US" dirty="0"/>
              <a:t>年太常寺卿许乃济给道光皇帝建议：听任国内种植（鸦片），以抵制外</a:t>
            </a:r>
            <a:endParaRPr lang="en-US" altLang="zh-CN" dirty="0"/>
          </a:p>
          <a:p>
            <a:r>
              <a:rPr lang="zh-CN" altLang="en-US" dirty="0"/>
              <a:t>来鸦片。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594F6B2-1D11-8150-4DB9-F6B4508F21C8}"/>
              </a:ext>
            </a:extLst>
          </p:cNvPr>
          <p:cNvSpPr txBox="1"/>
          <p:nvPr/>
        </p:nvSpPr>
        <p:spPr>
          <a:xfrm>
            <a:off x="11430000" y="6246505"/>
            <a:ext cx="7251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/>
              <a:t>12</a:t>
            </a: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7415070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40000"/>
                <a:lumOff val="60000"/>
              </a:schemeClr>
            </a:gs>
            <a:gs pos="46000">
              <a:schemeClr val="accent5">
                <a:lumMod val="95000"/>
                <a:lumOff val="5000"/>
              </a:schemeClr>
            </a:gs>
            <a:gs pos="100000">
              <a:schemeClr val="accent5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8E63CB-1441-EA58-BC76-BA51C7465EF6}"/>
              </a:ext>
            </a:extLst>
          </p:cNvPr>
          <p:cNvSpPr txBox="1">
            <a:spLocks/>
          </p:cNvSpPr>
          <p:nvPr/>
        </p:nvSpPr>
        <p:spPr>
          <a:xfrm>
            <a:off x="274320" y="334645"/>
            <a:ext cx="10515600" cy="899795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5000"/>
                  <a:lumOff val="95000"/>
                </a:schemeClr>
              </a:gs>
              <a:gs pos="74000">
                <a:schemeClr val="accent5">
                  <a:lumMod val="45000"/>
                  <a:lumOff val="55000"/>
                </a:schemeClr>
              </a:gs>
              <a:gs pos="83000">
                <a:schemeClr val="accent5">
                  <a:lumMod val="45000"/>
                  <a:lumOff val="55000"/>
                </a:schemeClr>
              </a:gs>
              <a:gs pos="100000">
                <a:schemeClr val="accent5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由图说</a:t>
            </a:r>
            <a:r>
              <a:rPr lang="en-US" altLang="zh-CN" dirty="0"/>
              <a:t>——</a:t>
            </a:r>
            <a:r>
              <a:rPr lang="zh-CN" altLang="en-US" dirty="0"/>
              <a:t>独立思考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E37EB87-CE20-205A-A874-D141D0B167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0756" y="1694180"/>
            <a:ext cx="6393526" cy="432562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C40B6DDF-7A93-74AC-C3DC-37AB76325D4F}"/>
              </a:ext>
            </a:extLst>
          </p:cNvPr>
          <p:cNvSpPr txBox="1"/>
          <p:nvPr/>
        </p:nvSpPr>
        <p:spPr>
          <a:xfrm>
            <a:off x="0" y="2055277"/>
            <a:ext cx="5570756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/>
              <a:t>鸦片战争期间，镇江守将海龄，在</a:t>
            </a:r>
            <a:endParaRPr lang="en-US" altLang="zh-CN" sz="2800" dirty="0"/>
          </a:p>
          <a:p>
            <a:r>
              <a:rPr lang="zh-CN" altLang="en-US" sz="2800" dirty="0"/>
              <a:t>迎战黄军之前，先预防性地杀了镇</a:t>
            </a:r>
            <a:endParaRPr lang="en-US" altLang="zh-CN" sz="2800" dirty="0"/>
          </a:p>
          <a:p>
            <a:r>
              <a:rPr lang="zh-CN" altLang="en-US" sz="2800" dirty="0"/>
              <a:t>江周边</a:t>
            </a:r>
            <a:r>
              <a:rPr lang="en-US" altLang="zh-CN" sz="2800" dirty="0"/>
              <a:t>2</a:t>
            </a:r>
            <a:r>
              <a:rPr lang="zh-CN" altLang="en-US" sz="2800" dirty="0"/>
              <a:t>万汉人平民，以免得“汉奸</a:t>
            </a:r>
            <a:endParaRPr lang="en-US" altLang="zh-CN" sz="2800" dirty="0"/>
          </a:p>
          <a:p>
            <a:r>
              <a:rPr lang="zh-CN" altLang="en-US" sz="2800" dirty="0"/>
              <a:t>通夷”。</a:t>
            </a:r>
            <a:endParaRPr lang="en-US" altLang="zh-CN" sz="2800" dirty="0"/>
          </a:p>
          <a:p>
            <a:endParaRPr lang="en-US" altLang="zh-CN" sz="2800" dirty="0"/>
          </a:p>
          <a:p>
            <a:endParaRPr lang="en-US" altLang="zh-CN" sz="2800" dirty="0"/>
          </a:p>
          <a:p>
            <a:r>
              <a:rPr lang="zh-CN" altLang="en-US" sz="2800" dirty="0"/>
              <a:t>捍卫的是皇权，失去的是民心！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94E5D6B-158E-2B48-4873-F1503BD8F674}"/>
              </a:ext>
            </a:extLst>
          </p:cNvPr>
          <p:cNvSpPr txBox="1"/>
          <p:nvPr/>
        </p:nvSpPr>
        <p:spPr>
          <a:xfrm>
            <a:off x="11430000" y="6246505"/>
            <a:ext cx="7251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/>
              <a:t>13</a:t>
            </a: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41220829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40000"/>
                <a:lumOff val="60000"/>
              </a:schemeClr>
            </a:gs>
            <a:gs pos="46000">
              <a:schemeClr val="accent5">
                <a:lumMod val="95000"/>
                <a:lumOff val="5000"/>
              </a:schemeClr>
            </a:gs>
            <a:gs pos="100000">
              <a:schemeClr val="accent5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8E63CB-1441-EA58-BC76-BA51C7465EF6}"/>
              </a:ext>
            </a:extLst>
          </p:cNvPr>
          <p:cNvSpPr txBox="1">
            <a:spLocks/>
          </p:cNvSpPr>
          <p:nvPr/>
        </p:nvSpPr>
        <p:spPr>
          <a:xfrm>
            <a:off x="274320" y="334645"/>
            <a:ext cx="10515600" cy="899795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5000"/>
                  <a:lumOff val="95000"/>
                </a:schemeClr>
              </a:gs>
              <a:gs pos="74000">
                <a:schemeClr val="accent5">
                  <a:lumMod val="45000"/>
                  <a:lumOff val="55000"/>
                </a:schemeClr>
              </a:gs>
              <a:gs pos="83000">
                <a:schemeClr val="accent5">
                  <a:lumMod val="45000"/>
                  <a:lumOff val="55000"/>
                </a:schemeClr>
              </a:gs>
              <a:gs pos="100000">
                <a:schemeClr val="accent5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作业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3FFA1FB-A59F-71DE-6A26-9359BC4C385B}"/>
              </a:ext>
            </a:extLst>
          </p:cNvPr>
          <p:cNvSpPr txBox="1"/>
          <p:nvPr/>
        </p:nvSpPr>
        <p:spPr>
          <a:xfrm>
            <a:off x="1143000" y="2255520"/>
            <a:ext cx="4722768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必做：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en-US" altLang="zh-CN" sz="2400" dirty="0"/>
              <a:t>1.</a:t>
            </a:r>
            <a:r>
              <a:rPr lang="zh-CN" altLang="en-US" sz="2400" dirty="0"/>
              <a:t>掌握本课生词；</a:t>
            </a:r>
            <a:endParaRPr lang="en-US" altLang="zh-CN" sz="2400" dirty="0"/>
          </a:p>
          <a:p>
            <a:r>
              <a:rPr lang="en-US" altLang="zh-CN" sz="2400" dirty="0"/>
              <a:t>2.</a:t>
            </a:r>
            <a:r>
              <a:rPr lang="zh-CN" altLang="en-US" sz="2400" dirty="0"/>
              <a:t>完成</a:t>
            </a:r>
            <a:r>
              <a:rPr lang="en-US" altLang="zh-CN" sz="2400" dirty="0"/>
              <a:t>《</a:t>
            </a:r>
            <a:r>
              <a:rPr lang="zh-CN" altLang="en-US" sz="2400" dirty="0"/>
              <a:t>优化设计</a:t>
            </a:r>
            <a:r>
              <a:rPr lang="en-US" altLang="zh-CN" sz="2400" dirty="0"/>
              <a:t>》</a:t>
            </a:r>
            <a:r>
              <a:rPr lang="zh-CN" altLang="en-US" sz="2400" dirty="0"/>
              <a:t>之基础部分。</a:t>
            </a:r>
            <a:endParaRPr lang="en-US" altLang="zh-CN" sz="2400" dirty="0"/>
          </a:p>
          <a:p>
            <a:endParaRPr lang="en-US" altLang="zh-CN" sz="2400" dirty="0"/>
          </a:p>
          <a:p>
            <a:endParaRPr lang="en-US" altLang="zh-CN" sz="2400" dirty="0"/>
          </a:p>
          <a:p>
            <a:r>
              <a:rPr lang="zh-CN" altLang="en-US" sz="2400" dirty="0"/>
              <a:t>选做：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en-US" altLang="zh-CN" sz="2400" dirty="0"/>
              <a:t>《</a:t>
            </a:r>
            <a:r>
              <a:rPr lang="zh-CN" altLang="en-US" sz="2400" dirty="0"/>
              <a:t>优化设计</a:t>
            </a:r>
            <a:r>
              <a:rPr lang="en-US" altLang="zh-CN" sz="2400" dirty="0"/>
              <a:t>》</a:t>
            </a:r>
            <a:r>
              <a:rPr lang="zh-CN" altLang="en-US" sz="2400" dirty="0"/>
              <a:t>能力拓展部分。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BA73341-4209-0379-2D8C-0FB363454520}"/>
              </a:ext>
            </a:extLst>
          </p:cNvPr>
          <p:cNvSpPr txBox="1"/>
          <p:nvPr/>
        </p:nvSpPr>
        <p:spPr>
          <a:xfrm>
            <a:off x="11430000" y="6246505"/>
            <a:ext cx="7251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/>
              <a:t>14</a:t>
            </a: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40259512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40000"/>
                <a:lumOff val="60000"/>
              </a:schemeClr>
            </a:gs>
            <a:gs pos="46000">
              <a:schemeClr val="accent5">
                <a:lumMod val="95000"/>
                <a:lumOff val="5000"/>
              </a:schemeClr>
            </a:gs>
            <a:gs pos="100000">
              <a:schemeClr val="accent5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9A01E1-D95D-4307-BD31-6FCC8EEF1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349885"/>
            <a:ext cx="10515600" cy="899795"/>
          </a:xfrm>
          <a:gradFill flip="none" rotWithShape="1">
            <a:gsLst>
              <a:gs pos="0">
                <a:schemeClr val="accent5">
                  <a:lumMod val="5000"/>
                  <a:lumOff val="95000"/>
                </a:schemeClr>
              </a:gs>
              <a:gs pos="74000">
                <a:schemeClr val="accent5">
                  <a:lumMod val="45000"/>
                  <a:lumOff val="55000"/>
                </a:schemeClr>
              </a:gs>
              <a:gs pos="83000">
                <a:schemeClr val="accent5">
                  <a:lumMod val="45000"/>
                  <a:lumOff val="55000"/>
                </a:schemeClr>
              </a:gs>
              <a:gs pos="100000">
                <a:schemeClr val="accent5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txBody>
          <a:bodyPr/>
          <a:lstStyle/>
          <a:p>
            <a:r>
              <a:rPr lang="zh-CN" altLang="en-US" dirty="0"/>
              <a:t>作者：雨果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97C56F6F-3FAB-0C8F-99D6-8FBEEFD48C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507187"/>
            <a:ext cx="3754450" cy="5000928"/>
          </a:xfr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CA764EAA-711A-19B3-1BE4-65BD7004DB77}"/>
              </a:ext>
            </a:extLst>
          </p:cNvPr>
          <p:cNvSpPr txBox="1"/>
          <p:nvPr/>
        </p:nvSpPr>
        <p:spPr>
          <a:xfrm>
            <a:off x="4358640" y="1703705"/>
            <a:ext cx="48526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/>
              <a:t>法国浪漫主义文学的代表人物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C3FCFFE-521B-813D-C347-2802749F53B3}"/>
              </a:ext>
            </a:extLst>
          </p:cNvPr>
          <p:cNvSpPr txBox="1"/>
          <p:nvPr/>
        </p:nvSpPr>
        <p:spPr>
          <a:xfrm>
            <a:off x="4358640" y="3642360"/>
            <a:ext cx="736611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800"/>
            </a:lvl1pPr>
          </a:lstStyle>
          <a:p>
            <a:r>
              <a:rPr lang="zh-CN" altLang="en-US" dirty="0"/>
              <a:t>代表作品：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小说</a:t>
            </a:r>
            <a:r>
              <a:rPr lang="en-US" altLang="zh-CN" dirty="0"/>
              <a:t>《</a:t>
            </a:r>
            <a:r>
              <a:rPr lang="zh-CN" altLang="en-US" dirty="0"/>
              <a:t>巴黎圣母院</a:t>
            </a:r>
            <a:r>
              <a:rPr lang="en-US" altLang="zh-CN" dirty="0"/>
              <a:t>》《</a:t>
            </a:r>
            <a:r>
              <a:rPr lang="zh-CN" altLang="en-US" dirty="0"/>
              <a:t>悲惨世界</a:t>
            </a:r>
            <a:r>
              <a:rPr lang="en-US" altLang="zh-CN" dirty="0"/>
              <a:t>》《</a:t>
            </a:r>
            <a:r>
              <a:rPr lang="zh-CN" altLang="en-US" dirty="0"/>
              <a:t>九三年</a:t>
            </a:r>
            <a:r>
              <a:rPr lang="en-US" altLang="zh-CN" dirty="0"/>
              <a:t>》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F12736B-D1E8-7A5E-7529-BA59DA603E7C}"/>
              </a:ext>
            </a:extLst>
          </p:cNvPr>
          <p:cNvSpPr txBox="1"/>
          <p:nvPr/>
        </p:nvSpPr>
        <p:spPr>
          <a:xfrm>
            <a:off x="11771681" y="6246505"/>
            <a:ext cx="3834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/>
              <a:t>1</a:t>
            </a: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6110376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40000"/>
                <a:lumOff val="60000"/>
              </a:schemeClr>
            </a:gs>
            <a:gs pos="46000">
              <a:schemeClr val="accent5">
                <a:lumMod val="95000"/>
                <a:lumOff val="5000"/>
              </a:schemeClr>
            </a:gs>
            <a:gs pos="100000">
              <a:schemeClr val="accent5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EACAD7F3-946B-81EC-14E8-18CF6A2113C5}"/>
              </a:ext>
            </a:extLst>
          </p:cNvPr>
          <p:cNvSpPr txBox="1">
            <a:spLocks/>
          </p:cNvSpPr>
          <p:nvPr/>
        </p:nvSpPr>
        <p:spPr>
          <a:xfrm>
            <a:off x="274320" y="334645"/>
            <a:ext cx="10515600" cy="899795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5000"/>
                  <a:lumOff val="95000"/>
                </a:schemeClr>
              </a:gs>
              <a:gs pos="74000">
                <a:schemeClr val="accent5">
                  <a:lumMod val="45000"/>
                  <a:lumOff val="55000"/>
                </a:schemeClr>
              </a:gs>
              <a:gs pos="83000">
                <a:schemeClr val="accent5">
                  <a:lumMod val="45000"/>
                  <a:lumOff val="55000"/>
                </a:schemeClr>
              </a:gs>
              <a:gs pos="100000">
                <a:schemeClr val="accent5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背景介绍：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94F7E1C-3C79-2301-2659-AF62CB22D4B0}"/>
              </a:ext>
            </a:extLst>
          </p:cNvPr>
          <p:cNvSpPr txBox="1"/>
          <p:nvPr/>
        </p:nvSpPr>
        <p:spPr>
          <a:xfrm>
            <a:off x="1694795" y="2957086"/>
            <a:ext cx="8802410" cy="7155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3200" dirty="0">
                <a:latin typeface="楷体" panose="02010609060101010101" pitchFamily="49" charset="-122"/>
                <a:ea typeface="楷体" panose="02010609060101010101" pitchFamily="49" charset="-122"/>
              </a:rPr>
              <a:t>1856</a:t>
            </a:r>
            <a:r>
              <a:rPr lang="zh-CN" altLang="en-US" sz="3200" dirty="0">
                <a:latin typeface="楷体" panose="02010609060101010101" pitchFamily="49" charset="-122"/>
                <a:ea typeface="楷体" panose="02010609060101010101" pitchFamily="49" charset="-122"/>
              </a:rPr>
              <a:t>年，英法两国联合发动了第二次鸦片战争。</a:t>
            </a:r>
            <a:endParaRPr lang="en-US" altLang="zh-CN" sz="32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865162F-EFBD-BE2C-44A7-F135457D78CB}"/>
              </a:ext>
            </a:extLst>
          </p:cNvPr>
          <p:cNvSpPr txBox="1"/>
          <p:nvPr/>
        </p:nvSpPr>
        <p:spPr>
          <a:xfrm>
            <a:off x="11771681" y="6246505"/>
            <a:ext cx="3834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/>
              <a:t>2</a:t>
            </a: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0824348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40000"/>
                <a:lumOff val="60000"/>
              </a:schemeClr>
            </a:gs>
            <a:gs pos="46000">
              <a:schemeClr val="accent5">
                <a:lumMod val="95000"/>
                <a:lumOff val="5000"/>
              </a:schemeClr>
            </a:gs>
            <a:gs pos="100000">
              <a:schemeClr val="accent5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8E63CB-1441-EA58-BC76-BA51C7465EF6}"/>
              </a:ext>
            </a:extLst>
          </p:cNvPr>
          <p:cNvSpPr txBox="1">
            <a:spLocks/>
          </p:cNvSpPr>
          <p:nvPr/>
        </p:nvSpPr>
        <p:spPr>
          <a:xfrm>
            <a:off x="274320" y="334645"/>
            <a:ext cx="10515600" cy="899795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5000"/>
                  <a:lumOff val="95000"/>
                </a:schemeClr>
              </a:gs>
              <a:gs pos="74000">
                <a:schemeClr val="accent5">
                  <a:lumMod val="45000"/>
                  <a:lumOff val="55000"/>
                </a:schemeClr>
              </a:gs>
              <a:gs pos="83000">
                <a:schemeClr val="accent5">
                  <a:lumMod val="45000"/>
                  <a:lumOff val="55000"/>
                </a:schemeClr>
              </a:gs>
              <a:gs pos="100000">
                <a:schemeClr val="accent5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圆明园被毁前</a:t>
            </a:r>
          </a:p>
        </p:txBody>
      </p:sp>
      <p:pic>
        <p:nvPicPr>
          <p:cNvPr id="3" name="Picture 2" descr="http://n.sinaimg.cn/sinacn/20170319/baa3-fycnyhk9677010.jpg">
            <a:extLst>
              <a:ext uri="{FF2B5EF4-FFF2-40B4-BE49-F238E27FC236}">
                <a16:creationId xmlns:a16="http://schemas.microsoft.com/office/drawing/2014/main" id="{D0E863AD-AB15-08BA-6C62-049C082187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lum bright="-12000" contrast="12000"/>
          </a:blip>
          <a:srcRect r="2895" b="2290"/>
          <a:stretch>
            <a:fillRect/>
          </a:stretch>
        </p:blipFill>
        <p:spPr bwMode="auto">
          <a:xfrm>
            <a:off x="16628" y="2163268"/>
            <a:ext cx="5863590" cy="399956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2" descr="http://tc.sinaimg.cn/maxwidth.2048/tc.service.weibo.com/image_nationalgeographic_com_cn/f8527119424d25ed416d89784c50de41.jpg">
            <a:extLst>
              <a:ext uri="{FF2B5EF4-FFF2-40B4-BE49-F238E27FC236}">
                <a16:creationId xmlns:a16="http://schemas.microsoft.com/office/drawing/2014/main" id="{0F50D301-F1D7-C662-7EA8-0947658422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lum bright="-12000" contrast="12000"/>
          </a:blip>
          <a:srcRect b="11445"/>
          <a:stretch>
            <a:fillRect/>
          </a:stretch>
        </p:blipFill>
        <p:spPr bwMode="auto">
          <a:xfrm>
            <a:off x="6096000" y="2198578"/>
            <a:ext cx="5938024" cy="396425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EA98B0B-91B2-16EF-84FD-BAE225D20832}"/>
              </a:ext>
            </a:extLst>
          </p:cNvPr>
          <p:cNvSpPr txBox="1"/>
          <p:nvPr/>
        </p:nvSpPr>
        <p:spPr>
          <a:xfrm>
            <a:off x="11771681" y="6246505"/>
            <a:ext cx="3834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/>
              <a:t>3</a:t>
            </a: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0876717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40000"/>
                <a:lumOff val="60000"/>
              </a:schemeClr>
            </a:gs>
            <a:gs pos="46000">
              <a:schemeClr val="accent5">
                <a:lumMod val="95000"/>
                <a:lumOff val="5000"/>
              </a:schemeClr>
            </a:gs>
            <a:gs pos="100000">
              <a:schemeClr val="accent5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8E63CB-1441-EA58-BC76-BA51C7465EF6}"/>
              </a:ext>
            </a:extLst>
          </p:cNvPr>
          <p:cNvSpPr txBox="1">
            <a:spLocks/>
          </p:cNvSpPr>
          <p:nvPr/>
        </p:nvSpPr>
        <p:spPr>
          <a:xfrm>
            <a:off x="274320" y="334645"/>
            <a:ext cx="10515600" cy="899795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5000"/>
                  <a:lumOff val="95000"/>
                </a:schemeClr>
              </a:gs>
              <a:gs pos="74000">
                <a:schemeClr val="accent5">
                  <a:lumMod val="45000"/>
                  <a:lumOff val="55000"/>
                </a:schemeClr>
              </a:gs>
              <a:gs pos="83000">
                <a:schemeClr val="accent5">
                  <a:lumMod val="45000"/>
                  <a:lumOff val="55000"/>
                </a:schemeClr>
              </a:gs>
              <a:gs pos="100000">
                <a:schemeClr val="accent5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圆明园中的文物</a:t>
            </a:r>
          </a:p>
        </p:txBody>
      </p:sp>
      <p:sp>
        <p:nvSpPr>
          <p:cNvPr id="3" name="AutoShape 2" descr="2">
            <a:extLst>
              <a:ext uri="{FF2B5EF4-FFF2-40B4-BE49-F238E27FC236}">
                <a16:creationId xmlns:a16="http://schemas.microsoft.com/office/drawing/2014/main" id="{A663235D-001B-40B1-40D5-96ACB42991AD}"/>
              </a:ext>
            </a:extLst>
          </p:cNvPr>
          <p:cNvSpPr>
            <a:spLocks noChangeAspect="1"/>
          </p:cNvSpPr>
          <p:nvPr/>
        </p:nvSpPr>
        <p:spPr>
          <a:xfrm>
            <a:off x="183091" y="3114060"/>
            <a:ext cx="951310" cy="731044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endParaRPr lang="zh-CN" altLang="en-US" sz="1350" dirty="0">
              <a:latin typeface="Arial" panose="020B0604020202020204" pitchFamily="34" charset="0"/>
            </a:endParaRPr>
          </a:p>
        </p:txBody>
      </p:sp>
      <p:pic>
        <p:nvPicPr>
          <p:cNvPr id="4" name="Picture 3" descr="8">
            <a:extLst>
              <a:ext uri="{FF2B5EF4-FFF2-40B4-BE49-F238E27FC236}">
                <a16:creationId xmlns:a16="http://schemas.microsoft.com/office/drawing/2014/main" id="{824B76CF-584A-80B8-42D2-38B796F8492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lum bright="-12000" contrast="12000"/>
          </a:blip>
          <a:stretch>
            <a:fillRect/>
          </a:stretch>
        </p:blipFill>
        <p:spPr>
          <a:xfrm>
            <a:off x="567663" y="3061672"/>
            <a:ext cx="964406" cy="75604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" name="Picture 4" descr="qzhyb">
            <a:extLst>
              <a:ext uri="{FF2B5EF4-FFF2-40B4-BE49-F238E27FC236}">
                <a16:creationId xmlns:a16="http://schemas.microsoft.com/office/drawing/2014/main" id="{3E720A8B-204F-8A38-F23B-C1747AF1AD8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 bright="-12000" contrast="12000"/>
          </a:blip>
          <a:stretch>
            <a:fillRect/>
          </a:stretch>
        </p:blipFill>
        <p:spPr>
          <a:xfrm>
            <a:off x="1559453" y="3845103"/>
            <a:ext cx="1566863" cy="9715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" name="Picture 5" descr="qzhyb">
            <a:extLst>
              <a:ext uri="{FF2B5EF4-FFF2-40B4-BE49-F238E27FC236}">
                <a16:creationId xmlns:a16="http://schemas.microsoft.com/office/drawing/2014/main" id="{6F3D7D80-244E-6813-EB3F-CCC2AA7521B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lum bright="-12000" contrast="12000"/>
          </a:blip>
          <a:stretch>
            <a:fillRect/>
          </a:stretch>
        </p:blipFill>
        <p:spPr>
          <a:xfrm>
            <a:off x="2585772" y="4842847"/>
            <a:ext cx="1890713" cy="1459706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" name="Picture 6" descr="qzhyb">
            <a:extLst>
              <a:ext uri="{FF2B5EF4-FFF2-40B4-BE49-F238E27FC236}">
                <a16:creationId xmlns:a16="http://schemas.microsoft.com/office/drawing/2014/main" id="{05305CEE-7C11-EACD-A449-3D78947EEB8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lum bright="-12000" contrast="12000"/>
          </a:blip>
          <a:stretch>
            <a:fillRect/>
          </a:stretch>
        </p:blipFill>
        <p:spPr>
          <a:xfrm>
            <a:off x="183091" y="4842847"/>
            <a:ext cx="2349104" cy="1459706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" name="Picture 7" descr="qzhyb">
            <a:extLst>
              <a:ext uri="{FF2B5EF4-FFF2-40B4-BE49-F238E27FC236}">
                <a16:creationId xmlns:a16="http://schemas.microsoft.com/office/drawing/2014/main" id="{A6298D13-AE05-5C16-7EB4-C300270FA20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lum bright="-12000" contrast="12000"/>
          </a:blip>
          <a:stretch>
            <a:fillRect/>
          </a:stretch>
        </p:blipFill>
        <p:spPr>
          <a:xfrm>
            <a:off x="4530063" y="4842847"/>
            <a:ext cx="862013" cy="1459706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" name="Picture 8" descr="qzhyb">
            <a:extLst>
              <a:ext uri="{FF2B5EF4-FFF2-40B4-BE49-F238E27FC236}">
                <a16:creationId xmlns:a16="http://schemas.microsoft.com/office/drawing/2014/main" id="{159745C3-694F-6445-BA51-78A733025CB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lum bright="-12000" contrast="12000"/>
          </a:blip>
          <a:stretch>
            <a:fillRect/>
          </a:stretch>
        </p:blipFill>
        <p:spPr>
          <a:xfrm>
            <a:off x="5448034" y="4842847"/>
            <a:ext cx="827485" cy="1459706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" name="Picture 9" descr="qzhyb">
            <a:extLst>
              <a:ext uri="{FF2B5EF4-FFF2-40B4-BE49-F238E27FC236}">
                <a16:creationId xmlns:a16="http://schemas.microsoft.com/office/drawing/2014/main" id="{99783B60-0537-D806-39A2-D9B6EEFF5A05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lum bright="-12000" contrast="12000"/>
          </a:blip>
          <a:stretch>
            <a:fillRect/>
          </a:stretch>
        </p:blipFill>
        <p:spPr>
          <a:xfrm>
            <a:off x="6359726" y="4842847"/>
            <a:ext cx="633413" cy="1459706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" name="Picture 10" descr="qtlq">
            <a:extLst>
              <a:ext uri="{FF2B5EF4-FFF2-40B4-BE49-F238E27FC236}">
                <a16:creationId xmlns:a16="http://schemas.microsoft.com/office/drawing/2014/main" id="{753C42A3-4048-1ADE-EF24-E0328DE4676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lum bright="-12000" contrast="12000"/>
          </a:blip>
          <a:stretch>
            <a:fillRect/>
          </a:stretch>
        </p:blipFill>
        <p:spPr>
          <a:xfrm>
            <a:off x="5664728" y="2081788"/>
            <a:ext cx="1088231" cy="135612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2" name="Picture 11" descr="qtlq">
            <a:extLst>
              <a:ext uri="{FF2B5EF4-FFF2-40B4-BE49-F238E27FC236}">
                <a16:creationId xmlns:a16="http://schemas.microsoft.com/office/drawing/2014/main" id="{E52520E1-49BB-3A10-C423-32E249948F01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lum bright="-12000" contrast="12000"/>
          </a:blip>
          <a:stretch>
            <a:fillRect/>
          </a:stretch>
        </p:blipFill>
        <p:spPr>
          <a:xfrm>
            <a:off x="3179894" y="2034163"/>
            <a:ext cx="1183481" cy="140374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3" name="Picture 12" descr="qtlq">
            <a:extLst>
              <a:ext uri="{FF2B5EF4-FFF2-40B4-BE49-F238E27FC236}">
                <a16:creationId xmlns:a16="http://schemas.microsoft.com/office/drawing/2014/main" id="{428768FD-5B93-735A-414E-D21D91B9B012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lum bright="-12000" contrast="12000"/>
          </a:blip>
          <a:stretch>
            <a:fillRect/>
          </a:stretch>
        </p:blipFill>
        <p:spPr>
          <a:xfrm>
            <a:off x="4476484" y="2056785"/>
            <a:ext cx="1053704" cy="140493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4" name="Picture 13" descr="qtlq">
            <a:extLst>
              <a:ext uri="{FF2B5EF4-FFF2-40B4-BE49-F238E27FC236}">
                <a16:creationId xmlns:a16="http://schemas.microsoft.com/office/drawing/2014/main" id="{4B183420-680D-E656-6962-73CA424F2AD1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lum bright="-12000" contrast="12000"/>
          </a:blip>
          <a:stretch>
            <a:fillRect/>
          </a:stretch>
        </p:blipFill>
        <p:spPr>
          <a:xfrm>
            <a:off x="5664728" y="3492678"/>
            <a:ext cx="1084660" cy="124301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5" name="Picture 14" descr="qtlq">
            <a:extLst>
              <a:ext uri="{FF2B5EF4-FFF2-40B4-BE49-F238E27FC236}">
                <a16:creationId xmlns:a16="http://schemas.microsoft.com/office/drawing/2014/main" id="{8098FB8C-BDDD-F045-155E-C84C4681909C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lum bright="-12000" contrast="12000"/>
          </a:blip>
          <a:stretch>
            <a:fillRect/>
          </a:stretch>
        </p:blipFill>
        <p:spPr>
          <a:xfrm>
            <a:off x="4476484" y="3492678"/>
            <a:ext cx="1081088" cy="124182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6" name="Picture 15" descr="qtlq">
            <a:extLst>
              <a:ext uri="{FF2B5EF4-FFF2-40B4-BE49-F238E27FC236}">
                <a16:creationId xmlns:a16="http://schemas.microsoft.com/office/drawing/2014/main" id="{8E26890C-B626-221B-01C4-07C35767E03A}"/>
              </a:ext>
            </a:extLst>
          </p:cNvPr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3179894" y="3492678"/>
            <a:ext cx="1134665" cy="124182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7" name="Picture 17" descr="图片5">
            <a:extLst>
              <a:ext uri="{FF2B5EF4-FFF2-40B4-BE49-F238E27FC236}">
                <a16:creationId xmlns:a16="http://schemas.microsoft.com/office/drawing/2014/main" id="{E1F42C76-CBF4-7C4E-DB73-5788F58773A9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lum bright="-12000" contrast="12000"/>
          </a:blip>
          <a:stretch>
            <a:fillRect/>
          </a:stretch>
        </p:blipFill>
        <p:spPr>
          <a:xfrm>
            <a:off x="183091" y="2102028"/>
            <a:ext cx="1685925" cy="953691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8" name="Picture 18" descr="图片6">
            <a:extLst>
              <a:ext uri="{FF2B5EF4-FFF2-40B4-BE49-F238E27FC236}">
                <a16:creationId xmlns:a16="http://schemas.microsoft.com/office/drawing/2014/main" id="{21EFB61B-F97F-E3E4-9012-2D7916A9B4C8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lum bright="-12000" contrast="12000"/>
          </a:blip>
          <a:stretch>
            <a:fillRect/>
          </a:stretch>
        </p:blipFill>
        <p:spPr>
          <a:xfrm>
            <a:off x="1938072" y="2081788"/>
            <a:ext cx="1166813" cy="1654969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9" name="Picture 19" descr="图片7">
            <a:extLst>
              <a:ext uri="{FF2B5EF4-FFF2-40B4-BE49-F238E27FC236}">
                <a16:creationId xmlns:a16="http://schemas.microsoft.com/office/drawing/2014/main" id="{55B82BA4-20E1-C9D4-4EF8-0DCC0058FA1D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lum bright="-12000" contrast="12000"/>
          </a:blip>
          <a:stretch>
            <a:fillRect/>
          </a:stretch>
        </p:blipFill>
        <p:spPr>
          <a:xfrm>
            <a:off x="183091" y="3870107"/>
            <a:ext cx="1365647" cy="96678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0" name="Picture 2" descr="图片11">
            <a:extLst>
              <a:ext uri="{FF2B5EF4-FFF2-40B4-BE49-F238E27FC236}">
                <a16:creationId xmlns:a16="http://schemas.microsoft.com/office/drawing/2014/main" id="{AA493C8D-FD5C-E8DE-0205-9532239F38F3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lum bright="-12000" contrast="12000"/>
          </a:blip>
          <a:stretch>
            <a:fillRect/>
          </a:stretch>
        </p:blipFill>
        <p:spPr>
          <a:xfrm>
            <a:off x="7156176" y="4353501"/>
            <a:ext cx="2728123" cy="152647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1" name="Picture 3" descr="图片12">
            <a:extLst>
              <a:ext uri="{FF2B5EF4-FFF2-40B4-BE49-F238E27FC236}">
                <a16:creationId xmlns:a16="http://schemas.microsoft.com/office/drawing/2014/main" id="{BBFD81BE-C650-9F29-C620-174AA8C85752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lum bright="-12000" contrast="12000"/>
          </a:blip>
          <a:stretch>
            <a:fillRect/>
          </a:stretch>
        </p:blipFill>
        <p:spPr>
          <a:xfrm>
            <a:off x="9890187" y="4353501"/>
            <a:ext cx="2218654" cy="1566109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2" name="Picture 4" descr="图片13">
            <a:extLst>
              <a:ext uri="{FF2B5EF4-FFF2-40B4-BE49-F238E27FC236}">
                <a16:creationId xmlns:a16="http://schemas.microsoft.com/office/drawing/2014/main" id="{CC839F2F-9615-E4EB-B0C0-9B2545E0BD1C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lum bright="-12000" contrast="12000"/>
          </a:blip>
          <a:stretch>
            <a:fillRect/>
          </a:stretch>
        </p:blipFill>
        <p:spPr>
          <a:xfrm>
            <a:off x="9884299" y="2258481"/>
            <a:ext cx="2262158" cy="1557409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3" name="Picture 5" descr="图片14">
            <a:extLst>
              <a:ext uri="{FF2B5EF4-FFF2-40B4-BE49-F238E27FC236}">
                <a16:creationId xmlns:a16="http://schemas.microsoft.com/office/drawing/2014/main" id="{DC02668B-A122-0241-BD09-B94A55D5AB92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lum bright="-12000" contrast="12000"/>
          </a:blip>
          <a:stretch>
            <a:fillRect/>
          </a:stretch>
        </p:blipFill>
        <p:spPr>
          <a:xfrm>
            <a:off x="7119267" y="2287008"/>
            <a:ext cx="2582146" cy="1503271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C9F8834E-52CD-593F-E104-A98BD302F2C4}"/>
              </a:ext>
            </a:extLst>
          </p:cNvPr>
          <p:cNvSpPr txBox="1"/>
          <p:nvPr/>
        </p:nvSpPr>
        <p:spPr>
          <a:xfrm>
            <a:off x="11771681" y="6246505"/>
            <a:ext cx="3834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/>
              <a:t>4</a:t>
            </a: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4237362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40000"/>
                <a:lumOff val="60000"/>
              </a:schemeClr>
            </a:gs>
            <a:gs pos="46000">
              <a:schemeClr val="accent5">
                <a:lumMod val="95000"/>
                <a:lumOff val="5000"/>
              </a:schemeClr>
            </a:gs>
            <a:gs pos="100000">
              <a:schemeClr val="accent5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8E63CB-1441-EA58-BC76-BA51C7465EF6}"/>
              </a:ext>
            </a:extLst>
          </p:cNvPr>
          <p:cNvSpPr txBox="1">
            <a:spLocks/>
          </p:cNvSpPr>
          <p:nvPr/>
        </p:nvSpPr>
        <p:spPr>
          <a:xfrm>
            <a:off x="274320" y="334645"/>
            <a:ext cx="10515600" cy="899795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5000"/>
                  <a:lumOff val="95000"/>
                </a:schemeClr>
              </a:gs>
              <a:gs pos="74000">
                <a:schemeClr val="accent5">
                  <a:lumMod val="45000"/>
                  <a:lumOff val="55000"/>
                </a:schemeClr>
              </a:gs>
              <a:gs pos="83000">
                <a:schemeClr val="accent5">
                  <a:lumMod val="45000"/>
                  <a:lumOff val="55000"/>
                </a:schemeClr>
              </a:gs>
              <a:gs pos="100000">
                <a:schemeClr val="accent5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被毁后的圆明园</a:t>
            </a:r>
          </a:p>
        </p:txBody>
      </p:sp>
      <p:pic>
        <p:nvPicPr>
          <p:cNvPr id="3" name="Picture 6" descr="http://k.zol-img.com.cn/dcbbs/13456/a13455483_01000.jpg">
            <a:extLst>
              <a:ext uri="{FF2B5EF4-FFF2-40B4-BE49-F238E27FC236}">
                <a16:creationId xmlns:a16="http://schemas.microsoft.com/office/drawing/2014/main" id="{FB89FB60-FCC8-1D86-831A-00E2F604956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lum bright="-12000" contrast="12000"/>
          </a:blip>
          <a:srcRect t="9492" b="9830"/>
          <a:stretch>
            <a:fillRect/>
          </a:stretch>
        </p:blipFill>
        <p:spPr>
          <a:xfrm>
            <a:off x="274320" y="1928336"/>
            <a:ext cx="5572601" cy="339756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DB9116F-BED2-25CA-E56A-01BD3C3F46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0841" y="1928336"/>
            <a:ext cx="4531506" cy="339756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C53B497-337C-FB83-178B-BC16DBC58858}"/>
              </a:ext>
            </a:extLst>
          </p:cNvPr>
          <p:cNvSpPr txBox="1"/>
          <p:nvPr/>
        </p:nvSpPr>
        <p:spPr>
          <a:xfrm>
            <a:off x="3060620" y="5623560"/>
            <a:ext cx="235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.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F4CAD79-2B7A-4942-055D-58481AAF3E37}"/>
              </a:ext>
            </a:extLst>
          </p:cNvPr>
          <p:cNvSpPr txBox="1"/>
          <p:nvPr/>
        </p:nvSpPr>
        <p:spPr>
          <a:xfrm>
            <a:off x="11771681" y="6246505"/>
            <a:ext cx="3834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/>
              <a:t>5</a:t>
            </a: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7649621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40000"/>
                <a:lumOff val="60000"/>
              </a:schemeClr>
            </a:gs>
            <a:gs pos="46000">
              <a:schemeClr val="accent5">
                <a:lumMod val="95000"/>
                <a:lumOff val="5000"/>
              </a:schemeClr>
            </a:gs>
            <a:gs pos="100000">
              <a:schemeClr val="accent5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8E63CB-1441-EA58-BC76-BA51C7465EF6}"/>
              </a:ext>
            </a:extLst>
          </p:cNvPr>
          <p:cNvSpPr txBox="1">
            <a:spLocks/>
          </p:cNvSpPr>
          <p:nvPr/>
        </p:nvSpPr>
        <p:spPr>
          <a:xfrm>
            <a:off x="274320" y="334645"/>
            <a:ext cx="10515600" cy="899795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5000"/>
                  <a:lumOff val="95000"/>
                </a:schemeClr>
              </a:gs>
              <a:gs pos="74000">
                <a:schemeClr val="accent5">
                  <a:lumMod val="45000"/>
                  <a:lumOff val="55000"/>
                </a:schemeClr>
              </a:gs>
              <a:gs pos="83000">
                <a:schemeClr val="accent5">
                  <a:lumMod val="45000"/>
                  <a:lumOff val="55000"/>
                </a:schemeClr>
              </a:gs>
              <a:gs pos="100000">
                <a:schemeClr val="accent5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文中生字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E574A3B-1DCB-2BB3-9475-09F0B4E4ED2B}"/>
              </a:ext>
            </a:extLst>
          </p:cNvPr>
          <p:cNvSpPr txBox="1"/>
          <p:nvPr/>
        </p:nvSpPr>
        <p:spPr>
          <a:xfrm>
            <a:off x="395189" y="2511447"/>
            <a:ext cx="10987303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/>
              <a:t>赞誉（</a:t>
            </a:r>
            <a:r>
              <a:rPr lang="en-US" altLang="zh-CN" sz="2800" dirty="0"/>
              <a:t> </a:t>
            </a:r>
            <a:r>
              <a:rPr lang="en-US" altLang="zh-CN" sz="2800" dirty="0" err="1"/>
              <a:t>zàn</a:t>
            </a:r>
            <a:r>
              <a:rPr lang="en-US" altLang="zh-CN" sz="2800" dirty="0"/>
              <a:t> </a:t>
            </a:r>
            <a:r>
              <a:rPr lang="en-US" altLang="zh-CN" sz="2800" dirty="0" err="1"/>
              <a:t>yù</a:t>
            </a:r>
            <a:r>
              <a:rPr lang="zh-CN" altLang="en-US" sz="2800" dirty="0"/>
              <a:t>）       恍若（</a:t>
            </a:r>
            <a:r>
              <a:rPr lang="en-US" altLang="zh-CN" sz="2800" dirty="0" err="1"/>
              <a:t>huǎng</a:t>
            </a:r>
            <a:r>
              <a:rPr lang="en-US" altLang="zh-CN" sz="2800" dirty="0"/>
              <a:t>  </a:t>
            </a:r>
            <a:r>
              <a:rPr lang="en-US" altLang="zh-CN" sz="2800" dirty="0" err="1"/>
              <a:t>ruò</a:t>
            </a:r>
            <a:r>
              <a:rPr lang="zh-CN" altLang="en-US" sz="2800" dirty="0"/>
              <a:t>）        绸缎 （</a:t>
            </a:r>
            <a:r>
              <a:rPr lang="en-US" altLang="zh-CN" sz="2800" dirty="0"/>
              <a:t> </a:t>
            </a:r>
            <a:r>
              <a:rPr lang="en-US" altLang="zh-CN" sz="2800" dirty="0" err="1"/>
              <a:t>chóu</a:t>
            </a:r>
            <a:r>
              <a:rPr lang="en-US" altLang="zh-CN" sz="2800" dirty="0"/>
              <a:t> </a:t>
            </a:r>
            <a:r>
              <a:rPr lang="en-US" altLang="zh-CN" sz="2800" dirty="0" err="1"/>
              <a:t>duàn</a:t>
            </a:r>
            <a:r>
              <a:rPr lang="en-US" altLang="zh-CN" sz="2800" dirty="0"/>
              <a:t> </a:t>
            </a:r>
            <a:r>
              <a:rPr lang="zh-CN" altLang="en-US" sz="2800" dirty="0"/>
              <a:t>）</a:t>
            </a:r>
            <a:endParaRPr lang="en-US" altLang="zh-CN" sz="2800" dirty="0"/>
          </a:p>
          <a:p>
            <a:endParaRPr lang="en-US" altLang="zh-CN" sz="2800" dirty="0"/>
          </a:p>
          <a:p>
            <a:r>
              <a:rPr lang="zh-CN" altLang="en-US" sz="2800" dirty="0"/>
              <a:t>琉璃 （</a:t>
            </a:r>
            <a:r>
              <a:rPr lang="en-US" altLang="zh-CN" sz="2800" dirty="0" err="1"/>
              <a:t>liú</a:t>
            </a:r>
            <a:r>
              <a:rPr lang="en-US" altLang="zh-CN" sz="2800" dirty="0"/>
              <a:t>  </a:t>
            </a:r>
            <a:r>
              <a:rPr lang="en-US" altLang="zh-CN" sz="2800" dirty="0" err="1"/>
              <a:t>lí</a:t>
            </a:r>
            <a:r>
              <a:rPr lang="zh-CN" altLang="en-US" sz="2800" dirty="0"/>
              <a:t>）           惊骇</a:t>
            </a:r>
            <a:r>
              <a:rPr lang="en-US" altLang="zh-CN" sz="2800" dirty="0"/>
              <a:t>(</a:t>
            </a:r>
            <a:r>
              <a:rPr lang="en-US" altLang="zh-CN" sz="2800" dirty="0" err="1"/>
              <a:t>jīng</a:t>
            </a:r>
            <a:r>
              <a:rPr lang="en-US" altLang="zh-CN" sz="2800" dirty="0"/>
              <a:t> </a:t>
            </a:r>
            <a:r>
              <a:rPr lang="en-US" altLang="zh-CN" sz="2800" dirty="0" err="1"/>
              <a:t>hài</a:t>
            </a:r>
            <a:r>
              <a:rPr lang="zh-CN" altLang="en-US" sz="2800" dirty="0"/>
              <a:t>）               瞥见</a:t>
            </a:r>
            <a:r>
              <a:rPr lang="en-US" altLang="zh-CN" sz="2800" dirty="0"/>
              <a:t>(</a:t>
            </a:r>
            <a:r>
              <a:rPr lang="en-US" altLang="zh-CN" sz="2800" dirty="0" err="1"/>
              <a:t>piē</a:t>
            </a:r>
            <a:r>
              <a:rPr lang="en-US" altLang="zh-CN" sz="2800" dirty="0"/>
              <a:t> </a:t>
            </a:r>
            <a:r>
              <a:rPr lang="en-US" altLang="zh-CN" sz="2800" dirty="0" err="1"/>
              <a:t>jiàn</a:t>
            </a:r>
            <a:r>
              <a:rPr lang="en-US" altLang="zh-CN" sz="2800" dirty="0"/>
              <a:t>) </a:t>
            </a:r>
          </a:p>
          <a:p>
            <a:endParaRPr lang="en-US" altLang="zh-CN" sz="2800" dirty="0"/>
          </a:p>
          <a:p>
            <a:r>
              <a:rPr lang="zh-CN" altLang="en-US" sz="2800" dirty="0"/>
              <a:t>珐琅</a:t>
            </a:r>
            <a:r>
              <a:rPr lang="en-US" altLang="zh-CN" sz="2800" dirty="0"/>
              <a:t>(</a:t>
            </a:r>
            <a:r>
              <a:rPr lang="en-US" altLang="zh-CN" sz="2800" dirty="0" err="1"/>
              <a:t>fà</a:t>
            </a:r>
            <a:r>
              <a:rPr lang="en-US" altLang="zh-CN" sz="2800" dirty="0"/>
              <a:t>  </a:t>
            </a:r>
            <a:r>
              <a:rPr lang="en-US" altLang="zh-CN" sz="2800" dirty="0" err="1"/>
              <a:t>láng</a:t>
            </a:r>
            <a:r>
              <a:rPr lang="en-US" altLang="zh-CN" sz="2800" dirty="0"/>
              <a:t>)             </a:t>
            </a:r>
            <a:r>
              <a:rPr lang="zh-CN" altLang="en-US" sz="2800" dirty="0"/>
              <a:t>箱箧</a:t>
            </a:r>
            <a:r>
              <a:rPr lang="en-US" altLang="zh-CN" sz="2800" dirty="0"/>
              <a:t>(</a:t>
            </a:r>
            <a:r>
              <a:rPr lang="en-US" altLang="zh-CN" sz="2800" dirty="0" err="1"/>
              <a:t>xiāng</a:t>
            </a:r>
            <a:r>
              <a:rPr lang="en-US" altLang="zh-CN" sz="2800" dirty="0"/>
              <a:t> </a:t>
            </a:r>
            <a:r>
              <a:rPr lang="en-US" altLang="zh-CN" sz="2800" dirty="0" err="1"/>
              <a:t>qiè</a:t>
            </a:r>
            <a:r>
              <a:rPr lang="en-US" altLang="zh-CN" sz="2800" dirty="0"/>
              <a:t>)               </a:t>
            </a:r>
            <a:r>
              <a:rPr lang="zh-CN" altLang="en-US" sz="2800" dirty="0"/>
              <a:t>晨曦</a:t>
            </a:r>
            <a:r>
              <a:rPr lang="en-US" altLang="zh-CN" sz="2800" dirty="0"/>
              <a:t>(</a:t>
            </a:r>
            <a:r>
              <a:rPr lang="en-US" altLang="zh-CN" sz="2800" dirty="0" err="1"/>
              <a:t>chén</a:t>
            </a:r>
            <a:r>
              <a:rPr lang="en-US" altLang="zh-CN" sz="2800" dirty="0"/>
              <a:t> </a:t>
            </a:r>
            <a:r>
              <a:rPr lang="en-US" altLang="zh-CN" sz="2800" dirty="0" err="1"/>
              <a:t>xī</a:t>
            </a:r>
            <a:r>
              <a:rPr lang="en-US" altLang="zh-CN" sz="2800" dirty="0"/>
              <a:t>)</a:t>
            </a:r>
            <a:endParaRPr lang="zh-CN" altLang="en-US" sz="28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32C0C19-24E4-9716-2A0B-E678FA1CC604}"/>
              </a:ext>
            </a:extLst>
          </p:cNvPr>
          <p:cNvSpPr txBox="1"/>
          <p:nvPr/>
        </p:nvSpPr>
        <p:spPr>
          <a:xfrm>
            <a:off x="11771681" y="6246505"/>
            <a:ext cx="3834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/>
              <a:t>6</a:t>
            </a: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4526690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40000"/>
                <a:lumOff val="60000"/>
              </a:schemeClr>
            </a:gs>
            <a:gs pos="46000">
              <a:schemeClr val="accent5">
                <a:lumMod val="95000"/>
                <a:lumOff val="5000"/>
              </a:schemeClr>
            </a:gs>
            <a:gs pos="100000">
              <a:schemeClr val="accent5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8E63CB-1441-EA58-BC76-BA51C7465EF6}"/>
              </a:ext>
            </a:extLst>
          </p:cNvPr>
          <p:cNvSpPr txBox="1">
            <a:spLocks/>
          </p:cNvSpPr>
          <p:nvPr/>
        </p:nvSpPr>
        <p:spPr>
          <a:xfrm>
            <a:off x="274320" y="334645"/>
            <a:ext cx="10515600" cy="899795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5000"/>
                  <a:lumOff val="95000"/>
                </a:schemeClr>
              </a:gs>
              <a:gs pos="74000">
                <a:schemeClr val="accent5">
                  <a:lumMod val="45000"/>
                  <a:lumOff val="55000"/>
                </a:schemeClr>
              </a:gs>
              <a:gs pos="83000">
                <a:schemeClr val="accent5">
                  <a:lumMod val="45000"/>
                  <a:lumOff val="55000"/>
                </a:schemeClr>
              </a:gs>
              <a:gs pos="100000">
                <a:schemeClr val="accent5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读课文，梳理结构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91D3220-4C45-19F0-CA37-7A6F137AF060}"/>
              </a:ext>
            </a:extLst>
          </p:cNvPr>
          <p:cNvSpPr txBox="1"/>
          <p:nvPr/>
        </p:nvSpPr>
        <p:spPr>
          <a:xfrm>
            <a:off x="654576" y="1889760"/>
            <a:ext cx="8533105" cy="21852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/>
              <a:t>第一部分（</a:t>
            </a:r>
            <a:r>
              <a:rPr lang="en-US" altLang="zh-CN" sz="3600" dirty="0"/>
              <a:t>1-2</a:t>
            </a:r>
            <a:r>
              <a:rPr lang="zh-CN" altLang="en-US" sz="3600" dirty="0"/>
              <a:t>自然段）讲了什么内容？</a:t>
            </a:r>
            <a:endParaRPr lang="en-US" altLang="zh-CN" sz="3600" dirty="0"/>
          </a:p>
          <a:p>
            <a:endParaRPr lang="en-US" altLang="zh-CN" sz="1400" dirty="0"/>
          </a:p>
          <a:p>
            <a:r>
              <a:rPr lang="zh-CN" altLang="en-US" sz="3600" dirty="0"/>
              <a:t>第二部分（</a:t>
            </a:r>
            <a:r>
              <a:rPr lang="en-US" altLang="zh-CN" sz="3600" dirty="0"/>
              <a:t>3-8</a:t>
            </a:r>
            <a:r>
              <a:rPr lang="zh-CN" altLang="en-US" sz="3600" dirty="0"/>
              <a:t>自然段）讲了什么内容？</a:t>
            </a:r>
            <a:endParaRPr lang="en-US" altLang="zh-CN" sz="3600" dirty="0"/>
          </a:p>
          <a:p>
            <a:endParaRPr lang="en-US" altLang="zh-CN" sz="1400" dirty="0"/>
          </a:p>
          <a:p>
            <a:r>
              <a:rPr lang="zh-CN" altLang="en-US" sz="3600" dirty="0"/>
              <a:t>第三部分（</a:t>
            </a:r>
            <a:r>
              <a:rPr lang="en-US" altLang="zh-CN" sz="3600" dirty="0"/>
              <a:t>9-10</a:t>
            </a:r>
            <a:r>
              <a:rPr lang="zh-CN" altLang="en-US" sz="3600" dirty="0"/>
              <a:t>自然段）讲了什么内容？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57F3BF1-0348-9C11-882D-5CC51E21967F}"/>
              </a:ext>
            </a:extLst>
          </p:cNvPr>
          <p:cNvSpPr txBox="1"/>
          <p:nvPr/>
        </p:nvSpPr>
        <p:spPr>
          <a:xfrm>
            <a:off x="274320" y="4360525"/>
            <a:ext cx="10761279" cy="20204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4400" dirty="0">
                <a:solidFill>
                  <a:srgbClr val="FF0000"/>
                </a:solidFill>
              </a:rPr>
              <a:t>1.</a:t>
            </a:r>
            <a:r>
              <a:rPr lang="en-US" altLang="zh-CN" sz="1800" kern="100" dirty="0">
                <a:effectLst/>
                <a:latin typeface="仿宋" panose="02010609060101010101" pitchFamily="49" charset="-122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zh-CN" sz="4400" dirty="0">
                <a:solidFill>
                  <a:srgbClr val="FF0000"/>
                </a:solidFill>
              </a:rPr>
              <a:t>本文是一封信，作者的观点是什么？</a:t>
            </a:r>
          </a:p>
          <a:p>
            <a:pPr>
              <a:lnSpc>
                <a:spcPct val="150000"/>
              </a:lnSpc>
            </a:pPr>
            <a:r>
              <a:rPr lang="en-US" altLang="zh-CN" sz="4400" dirty="0">
                <a:solidFill>
                  <a:srgbClr val="FF0000"/>
                </a:solidFill>
              </a:rPr>
              <a:t>2.</a:t>
            </a:r>
            <a:r>
              <a:rPr lang="zh-CN" altLang="en-US" sz="4400" dirty="0">
                <a:solidFill>
                  <a:srgbClr val="FF0000"/>
                </a:solidFill>
              </a:rPr>
              <a:t>作者对圆明园用了什么样的语言来表述？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1961466-3034-F747-75EE-38AA187CC8D4}"/>
              </a:ext>
            </a:extLst>
          </p:cNvPr>
          <p:cNvSpPr txBox="1"/>
          <p:nvPr/>
        </p:nvSpPr>
        <p:spPr>
          <a:xfrm>
            <a:off x="11771681" y="6246505"/>
            <a:ext cx="3834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/>
              <a:t>7</a:t>
            </a: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9712524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40000"/>
                <a:lumOff val="60000"/>
              </a:schemeClr>
            </a:gs>
            <a:gs pos="46000">
              <a:schemeClr val="accent5">
                <a:lumMod val="95000"/>
                <a:lumOff val="5000"/>
              </a:schemeClr>
            </a:gs>
            <a:gs pos="100000">
              <a:schemeClr val="accent5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8E63CB-1441-EA58-BC76-BA51C7465EF6}"/>
              </a:ext>
            </a:extLst>
          </p:cNvPr>
          <p:cNvSpPr txBox="1">
            <a:spLocks/>
          </p:cNvSpPr>
          <p:nvPr/>
        </p:nvSpPr>
        <p:spPr>
          <a:xfrm>
            <a:off x="289560" y="411439"/>
            <a:ext cx="10515600" cy="899795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5000"/>
                  <a:lumOff val="95000"/>
                </a:schemeClr>
              </a:gs>
              <a:gs pos="74000">
                <a:schemeClr val="accent5">
                  <a:lumMod val="45000"/>
                  <a:lumOff val="55000"/>
                </a:schemeClr>
              </a:gs>
              <a:gs pos="83000">
                <a:schemeClr val="accent5">
                  <a:lumMod val="45000"/>
                  <a:lumOff val="55000"/>
                </a:schemeClr>
              </a:gs>
              <a:gs pos="100000">
                <a:schemeClr val="accent5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探究思考一 为何赞美圆明园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3F71BA2-442A-8D0E-90DB-0547216A6CDB}"/>
              </a:ext>
            </a:extLst>
          </p:cNvPr>
          <p:cNvSpPr txBox="1"/>
          <p:nvPr/>
        </p:nvSpPr>
        <p:spPr>
          <a:xfrm>
            <a:off x="609556" y="3127831"/>
            <a:ext cx="104089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/>
            </a:lvl1pPr>
          </a:lstStyle>
          <a:p>
            <a:r>
              <a:rPr lang="zh-CN" altLang="en-US" dirty="0"/>
              <a:t>思考：作者为何用很多笔墨赞誉圆明园，并称之是世界奇迹？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3D886CF-535F-0201-5F59-64BBFE59DAF7}"/>
              </a:ext>
            </a:extLst>
          </p:cNvPr>
          <p:cNvSpPr txBox="1"/>
          <p:nvPr/>
        </p:nvSpPr>
        <p:spPr>
          <a:xfrm>
            <a:off x="11771681" y="6246505"/>
            <a:ext cx="3834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/>
              <a:t>8</a:t>
            </a: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4009074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319</TotalTime>
  <Words>672</Words>
  <Application>Microsoft Office PowerPoint</Application>
  <PresentationFormat>宽屏</PresentationFormat>
  <Paragraphs>86</Paragraphs>
  <Slides>15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1" baseType="lpstr">
      <vt:lpstr>等线</vt:lpstr>
      <vt:lpstr>等线 Light</vt:lpstr>
      <vt:lpstr>仿宋</vt:lpstr>
      <vt:lpstr>楷体</vt:lpstr>
      <vt:lpstr>Arial</vt:lpstr>
      <vt:lpstr>Office 主题​​</vt:lpstr>
      <vt:lpstr>PowerPoint 演示文稿</vt:lpstr>
      <vt:lpstr>作者：雨果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Sea Happy</dc:creator>
  <cp:lastModifiedBy>Sea Happy</cp:lastModifiedBy>
  <cp:revision>57</cp:revision>
  <dcterms:created xsi:type="dcterms:W3CDTF">2024-09-21T02:31:02Z</dcterms:created>
  <dcterms:modified xsi:type="dcterms:W3CDTF">2024-09-26T13:42:49Z</dcterms:modified>
</cp:coreProperties>
</file>